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8" r:id="rId4"/>
    <p:sldId id="279" r:id="rId5"/>
    <p:sldId id="280" r:id="rId6"/>
    <p:sldId id="281" r:id="rId7"/>
    <p:sldId id="282" r:id="rId8"/>
    <p:sldId id="298" r:id="rId9"/>
    <p:sldId id="294" r:id="rId10"/>
    <p:sldId id="295" r:id="rId11"/>
    <p:sldId id="285" r:id="rId12"/>
    <p:sldId id="293" r:id="rId13"/>
    <p:sldId id="289" r:id="rId14"/>
    <p:sldId id="292" r:id="rId15"/>
    <p:sldId id="299" r:id="rId16"/>
    <p:sldId id="30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/>
    <p:restoredTop sz="94663"/>
  </p:normalViewPr>
  <p:slideViewPr>
    <p:cSldViewPr snapToGrid="0" snapToObjects="1">
      <p:cViewPr varScale="1">
        <p:scale>
          <a:sx n="133" d="100"/>
          <a:sy n="133" d="100"/>
        </p:scale>
        <p:origin x="23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89AE-9619-9346-9DF6-9C369DFFE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C0EAA-BCE6-3748-9AEA-21935FC9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FF5BB-6319-644D-822E-C488FCF2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2374-4084-C64F-8808-EE4651B1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98C9-D098-6948-A0A3-21757BBC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7F19-BE50-1141-8B3A-9AF9E87F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4B0F0-E1EF-314F-BBBB-12D0B5861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BF8F-8FF2-6F4B-9040-ACD6FFE4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316C-056D-F647-9047-4D6D3BF4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5A14A-42C6-BE42-B983-BC39B705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F42E3-6FC6-1B43-8BA9-65A1E363F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547CB-FE97-3445-8919-A873DBC9E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1682-65E0-CD4C-89A0-31DA4E69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8C887-25A4-4643-A770-DCB757AE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81E1-0D68-5B4D-AB85-E0739EBC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61E7-5D84-C447-A878-53089436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368C-AB5F-BB48-BD20-A6C1B8FF8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4F3FF-347D-D24F-8BAE-AE1A49DB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DBE22-D41E-1F41-AAE8-D098B8B7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FB30-4AC4-894E-A2E9-5F057442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80740178-8072-384C-B8AC-5B426B921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7120872-EAE5-7C4D-9744-6896C74CE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45" y="58469"/>
            <a:ext cx="1898681" cy="18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3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B22F-EB43-384E-8B47-958775E8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5F218-98CB-1B41-956E-7656B02B6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2B78-561B-FA4F-A589-DB291139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E1CC-E05B-794C-A014-3A1AB255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31FE-B60A-9748-BE98-F9D9D4B0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CC2F-17A8-DE44-8B2B-49DF3516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94AC-8002-2F4D-A27E-D24B1BEF8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9D5F0-A172-6F4D-9986-2DC618F2C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5EF24-A6D2-C346-9DC3-5ED91582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0AD19-48E7-264F-B8EC-BAC786E5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CC244-B162-F648-A1F3-1FCB3A01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3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740E-9892-7F48-9E23-B9BB0A31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FE39-B8A0-9841-AD29-79FE3FA3B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C2081-5347-6C41-8535-284CE3C52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5ADCE-3882-5140-B5D7-5CD2D1915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62D4F-6108-5C45-8FF1-D3EDAB504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46874-33A6-CC40-B83B-C2B0F790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3671D-0A11-BA40-ABF2-B11D7650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E13DD-56D7-3849-A39F-BE954FC7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7FB4-F518-044D-95FC-CBDC3A1E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D44FB-904F-784B-AA92-BC86F0D9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B2E9D-629A-564A-9C11-DCD268D0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BE9FA-AA0B-AC46-B2DD-898A2156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A9B63-C68B-0E4F-B363-5197BA6E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5E54A-9A60-194D-B41E-7AAC69C2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D17C3-3F8E-3C42-BA77-4A0F9C6A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F554-090A-D84C-BC07-4046E3FC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B174-8974-484A-BF59-8DD70DF5B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A3B50-9FE2-2546-B289-4EC654D1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47413-54F1-A649-A76E-C4CE6DAA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787BD-B436-5143-8BE9-20050D3F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3D201-9B0C-CD4C-A1B5-3A98F814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5E61-0E97-0741-9AC8-479ADFE9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69B00-7E08-0A45-B894-E381BD6C4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E9B3-9D9A-B945-9F8A-BA3ACE224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9E6A1-6A91-1141-A68F-981BF73B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137D1-CE8E-0A42-8047-8ECAF183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4D48D-D0F4-B549-A65A-5D4804B9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A6FCF-B5DC-424C-B79D-2B791E82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A6A6A-FE4C-0543-9168-42AB3DF1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C520-06B9-B14B-83A6-F4F8A1BB9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F289-8FE6-654A-B3D6-7E05E181205E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A14AA-697C-DC4A-8816-37B5EF8D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7AA5-B8C8-9D46-9A07-7D8BA428C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78F8-40E0-8A4B-B044-ACA1EF4FE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31" y="604343"/>
            <a:ext cx="5599357" cy="55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6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870137" y="1060819"/>
            <a:ext cx="90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alpha val="46000"/>
                  </a:schemeClr>
                </a:solidFill>
              </a:rPr>
              <a:t>Product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Classroom Realities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—LESS work for teachers—more work for students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—app DESIGNED SPECIFICALLY for education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—admin, privacy, logistics</a:t>
            </a:r>
            <a:endParaRPr lang="en-US" sz="2400" b="1" dirty="0">
              <a:solidFill>
                <a:srgbClr val="F8DC37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788917" y="1053497"/>
            <a:ext cx="92842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Underlying Magic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Using 21st Century interactive mapping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—bringing the </a:t>
            </a:r>
            <a:r>
              <a:rPr lang="en-US" sz="2400" b="1" dirty="0">
                <a:solidFill>
                  <a:srgbClr val="F8DC37"/>
                </a:solidFill>
              </a:rPr>
              <a:t>real world into the classroom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Students become </a:t>
            </a:r>
            <a:r>
              <a:rPr lang="en-US" sz="2400" b="1" dirty="0">
                <a:solidFill>
                  <a:srgbClr val="F8DC37"/>
                </a:solidFill>
              </a:rPr>
              <a:t>active tech creators v passive consumers</a:t>
            </a:r>
          </a:p>
          <a:p>
            <a:r>
              <a:rPr lang="en-US" sz="2400" b="1" dirty="0">
                <a:solidFill>
                  <a:srgbClr val="F8DC37"/>
                </a:solidFill>
              </a:rPr>
              <a:t>Critical Web Users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—first steps toward solving the “</a:t>
            </a:r>
            <a:r>
              <a:rPr lang="en-US" sz="2400" i="1" dirty="0">
                <a:solidFill>
                  <a:schemeClr val="bg1"/>
                </a:solidFill>
              </a:rPr>
              <a:t>Facebook Problem</a:t>
            </a:r>
            <a:r>
              <a:rPr lang="en-US" sz="2400" b="1" dirty="0">
                <a:solidFill>
                  <a:schemeClr val="bg1"/>
                </a:solidFill>
              </a:rPr>
              <a:t>”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This is a paradigm shift for 21</a:t>
            </a:r>
            <a:r>
              <a:rPr lang="en-US" sz="2400" b="1" baseline="30000" dirty="0">
                <a:solidFill>
                  <a:schemeClr val="bg1"/>
                </a:solidFill>
              </a:rPr>
              <a:t>st</a:t>
            </a:r>
            <a:r>
              <a:rPr lang="en-US" sz="2400" b="1" dirty="0">
                <a:solidFill>
                  <a:schemeClr val="bg1"/>
                </a:solidFill>
              </a:rPr>
              <a:t> Century formal learning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—reframing the narrative to student-owned learning experiences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rgbClr val="F8DC37"/>
                </a:solidFill>
              </a:rPr>
              <a:t>We need smart humans now!</a:t>
            </a:r>
          </a:p>
          <a:p>
            <a:endParaRPr lang="en-US" sz="2400" i="1" dirty="0">
              <a:solidFill>
                <a:srgbClr val="F8DC37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8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788918" y="1042346"/>
            <a:ext cx="90023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The Team—</a:t>
            </a:r>
            <a:r>
              <a:rPr lang="en-US" sz="2400" b="1" u="sng" dirty="0" err="1">
                <a:solidFill>
                  <a:schemeClr val="bg1"/>
                </a:solidFill>
              </a:rPr>
              <a:t>Teamball</a:t>
            </a:r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Risking turnovers—making assists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Micro-macro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—from 3</a:t>
            </a:r>
            <a:r>
              <a:rPr lang="en-US" sz="2400" b="1" baseline="30000" dirty="0">
                <a:solidFill>
                  <a:schemeClr val="bg1"/>
                </a:solidFill>
              </a:rPr>
              <a:t>rd</a:t>
            </a:r>
            <a:r>
              <a:rPr lang="en-US" sz="2400" b="1" dirty="0">
                <a:solidFill>
                  <a:schemeClr val="bg1"/>
                </a:solidFill>
              </a:rPr>
              <a:t> grade classrooms to keynoting the NEA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Commitment to better world.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Broad range of skills—from ND to RAND to MIT to the playground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—educators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—community builders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—education sales (Apple ED Sales Director…)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	—created largest teacher training in US history (28% of k-12)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788918" y="1086950"/>
            <a:ext cx="9002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Traction/Milestones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—30 years in education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—Interactive mapping replaces media (cameras) as personal creative empowerment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—students use internet v passive consumer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—teacher friendly—turnkey—frees up time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2010—ESRI—intro to interactive mapping (UDOT Grant)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2015—MappsLab app prototype proves joyous, not scalable</a:t>
            </a:r>
          </a:p>
          <a:p>
            <a:r>
              <a:rPr lang="en-US" sz="2400" b="1" dirty="0">
                <a:solidFill>
                  <a:srgbClr val="F8DC37"/>
                </a:solidFill>
              </a:rPr>
              <a:t>2022—app built to scale without any teacher prep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r>
              <a:rPr lang="en-US" sz="2400" b="1" i="1" dirty="0">
                <a:solidFill>
                  <a:srgbClr val="F8DC37"/>
                </a:solidFill>
              </a:rPr>
              <a:t>Spring 2022—Need rigorous classroom metrics/creative development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DB3F3-EB7A-B541-BBB1-6EB3DB197BC2}"/>
              </a:ext>
            </a:extLst>
          </p:cNvPr>
          <p:cNvSpPr txBox="1"/>
          <p:nvPr/>
        </p:nvSpPr>
        <p:spPr>
          <a:xfrm>
            <a:off x="1788918" y="977117"/>
            <a:ext cx="8984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8DC37"/>
                </a:solidFill>
                <a:latin typeface="Avenir Next LT Pro" panose="020B0504020202020204" pitchFamily="34" charset="77"/>
              </a:rPr>
              <a:t>TESTIMONIALS————BETTER THAN RECESS</a:t>
            </a:r>
          </a:p>
        </p:txBody>
      </p:sp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ED8AEC0-21B9-2848-BAC3-A998516BC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588" y="2004190"/>
            <a:ext cx="6836056" cy="38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3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DB3F3-EB7A-B541-BBB1-6EB3DB197BC2}"/>
              </a:ext>
            </a:extLst>
          </p:cNvPr>
          <p:cNvSpPr txBox="1"/>
          <p:nvPr/>
        </p:nvSpPr>
        <p:spPr>
          <a:xfrm>
            <a:off x="1788918" y="977117"/>
            <a:ext cx="7394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8DC37"/>
                </a:solidFill>
                <a:latin typeface="Avenir Next LT Pro" panose="020B0504020202020204" pitchFamily="34" charset="77"/>
              </a:rPr>
              <a:t>————WRITING WITHIN 30 SECONDS</a:t>
            </a:r>
          </a:p>
        </p:txBody>
      </p:sp>
      <p:pic>
        <p:nvPicPr>
          <p:cNvPr id="4" name="Picture 3" descr="A picture containing text, indoor, document&#10;&#10;Description automatically generated">
            <a:extLst>
              <a:ext uri="{FF2B5EF4-FFF2-40B4-BE49-F238E27FC236}">
                <a16:creationId xmlns:a16="http://schemas.microsoft.com/office/drawing/2014/main" id="{BD6E0544-F750-6240-B98B-D72FB4729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876" y="1994096"/>
            <a:ext cx="4047518" cy="38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DB3F3-EB7A-B541-BBB1-6EB3DB197BC2}"/>
              </a:ext>
            </a:extLst>
          </p:cNvPr>
          <p:cNvSpPr txBox="1"/>
          <p:nvPr/>
        </p:nvSpPr>
        <p:spPr>
          <a:xfrm>
            <a:off x="1788918" y="522524"/>
            <a:ext cx="87220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8DC37"/>
                </a:solidFill>
                <a:latin typeface="Avenir Next LT Pro" panose="020B0504020202020204" pitchFamily="34" charset="77"/>
              </a:rPr>
              <a:t>————THE GOLDEN CHILD—Joyous Learning</a:t>
            </a:r>
          </a:p>
          <a:p>
            <a:r>
              <a:rPr lang="en-US" sz="3200" b="1" dirty="0">
                <a:solidFill>
                  <a:srgbClr val="F8DC37"/>
                </a:solidFill>
                <a:latin typeface="Avenir Next LT Pro" panose="020B0504020202020204" pitchFamily="34" charset="77"/>
              </a:rPr>
              <a:t>				How Humans Learn Best</a:t>
            </a:r>
          </a:p>
          <a:p>
            <a:r>
              <a:rPr lang="en-US" sz="3200" b="1" dirty="0">
                <a:solidFill>
                  <a:srgbClr val="F8DC37"/>
                </a:solidFill>
                <a:latin typeface="Avenir Next LT Pro" panose="020B0504020202020204" pitchFamily="34" charset="77"/>
              </a:rPr>
              <a:t>	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69067C6-7A06-4C44-8F58-E2C3912BE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19" y="1678256"/>
            <a:ext cx="7315200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897B06-4796-C04D-A882-EAAF4373B7BE}"/>
              </a:ext>
            </a:extLst>
          </p:cNvPr>
          <p:cNvSpPr txBox="1"/>
          <p:nvPr/>
        </p:nvSpPr>
        <p:spPr>
          <a:xfrm>
            <a:off x="2562911" y="5803984"/>
            <a:ext cx="79480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8DC37"/>
                </a:solidFill>
                <a:latin typeface="Avenir Next LT Pro" panose="020B0504020202020204" pitchFamily="34" charset="77"/>
              </a:rPr>
              <a:t>—The NEW/OLD Paradigm For Schools</a:t>
            </a:r>
          </a:p>
          <a:p>
            <a:r>
              <a:rPr lang="en-US" sz="3200" b="1" dirty="0">
                <a:solidFill>
                  <a:srgbClr val="F8DC37"/>
                </a:solidFill>
                <a:latin typeface="Avenir Next LT Pro" panose="020B0504020202020204" pitchFamily="34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1636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8E6CD8E6-C03B-C341-8E1E-1253B7534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2859794-B406-8746-B03B-C428137D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49" y="729342"/>
            <a:ext cx="4757056" cy="475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5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931911" y="1037880"/>
            <a:ext cx="7665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Problem</a:t>
            </a:r>
          </a:p>
          <a:p>
            <a:pPr marL="457200" indent="-457200">
              <a:buAutoNum type="arabicPeriod"/>
            </a:pPr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Schools focus on </a:t>
            </a:r>
            <a:r>
              <a:rPr lang="en-US" sz="2400" b="1" i="1" dirty="0">
                <a:solidFill>
                  <a:srgbClr val="F8DC37"/>
                </a:solidFill>
              </a:rPr>
              <a:t>what</a:t>
            </a:r>
            <a:r>
              <a:rPr lang="en-US" sz="2400" b="1" dirty="0">
                <a:solidFill>
                  <a:schemeClr val="bg1"/>
                </a:solidFill>
              </a:rPr>
              <a:t> to learn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—not on </a:t>
            </a:r>
            <a:r>
              <a:rPr lang="en-US" sz="2400" b="1" i="1" dirty="0">
                <a:solidFill>
                  <a:srgbClr val="F8DC37"/>
                </a:solidFill>
              </a:rPr>
              <a:t>HOW</a:t>
            </a:r>
            <a:r>
              <a:rPr lang="en-US" sz="2400" b="1" dirty="0">
                <a:solidFill>
                  <a:schemeClr val="bg1"/>
                </a:solidFill>
              </a:rPr>
              <a:t> humans learn: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—personal </a:t>
            </a:r>
            <a:r>
              <a:rPr lang="en-US" sz="2400" b="1" i="1" dirty="0">
                <a:solidFill>
                  <a:srgbClr val="F8DC37"/>
                </a:solidFill>
              </a:rPr>
              <a:t>CURIOSITY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—the </a:t>
            </a:r>
            <a:r>
              <a:rPr lang="en-US" sz="2400" b="1" i="1" dirty="0">
                <a:solidFill>
                  <a:srgbClr val="F8DC37"/>
                </a:solidFill>
              </a:rPr>
              <a:t>JOY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of discovery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—owning </a:t>
            </a:r>
            <a:r>
              <a:rPr lang="en-US" sz="2400" b="1" i="1" dirty="0">
                <a:solidFill>
                  <a:srgbClr val="F8DC37"/>
                </a:solidFill>
              </a:rPr>
              <a:t>MISTAKES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CFA03-47C4-5A49-8AB5-248D6E6C5C33}"/>
              </a:ext>
            </a:extLst>
          </p:cNvPr>
          <p:cNvSpPr txBox="1"/>
          <p:nvPr/>
        </p:nvSpPr>
        <p:spPr>
          <a:xfrm>
            <a:off x="3729937" y="5613666"/>
            <a:ext cx="536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world education rankings: </a:t>
            </a:r>
            <a:r>
              <a:rPr lang="en-US" b="1" dirty="0">
                <a:solidFill>
                  <a:schemeClr val="bg1"/>
                </a:solidFill>
              </a:rPr>
              <a:t>Science 34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  Math 28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432B9-525F-2942-BC78-688655B3BA8E}"/>
              </a:ext>
            </a:extLst>
          </p:cNvPr>
          <p:cNvSpPr txBox="1"/>
          <p:nvPr/>
        </p:nvSpPr>
        <p:spPr>
          <a:xfrm>
            <a:off x="3626969" y="6011245"/>
            <a:ext cx="729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West Side SLC: </a:t>
            </a:r>
            <a:r>
              <a:rPr lang="en-US" b="1" dirty="0">
                <a:solidFill>
                  <a:schemeClr val="bg1"/>
                </a:solidFill>
              </a:rPr>
              <a:t>96% </a:t>
            </a:r>
            <a:r>
              <a:rPr lang="en-US" dirty="0">
                <a:solidFill>
                  <a:schemeClr val="bg1"/>
                </a:solidFill>
              </a:rPr>
              <a:t>of 4th Graders </a:t>
            </a:r>
            <a:r>
              <a:rPr lang="en-US" b="1" dirty="0">
                <a:solidFill>
                  <a:schemeClr val="bg1"/>
                </a:solidFill>
              </a:rPr>
              <a:t>cannot name the continent they inhabit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US? Utah??)</a:t>
            </a:r>
          </a:p>
        </p:txBody>
      </p:sp>
    </p:spTree>
    <p:extLst>
      <p:ext uri="{BB962C8B-B14F-4D97-AF65-F5344CB8AC3E}">
        <p14:creationId xmlns:p14="http://schemas.microsoft.com/office/powerpoint/2010/main" val="131339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898456" y="1049031"/>
            <a:ext cx="8993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Solution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Innovative ED Tech that: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—</a:t>
            </a:r>
            <a:r>
              <a:rPr lang="en-US" sz="2400" b="1" dirty="0">
                <a:solidFill>
                  <a:srgbClr val="F8DC37"/>
                </a:solidFill>
              </a:rPr>
              <a:t>personalizes the learning experience through student interests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—leverages </a:t>
            </a:r>
            <a:r>
              <a:rPr lang="en-US" sz="2400" b="1" dirty="0">
                <a:solidFill>
                  <a:srgbClr val="F8DC37"/>
                </a:solidFill>
              </a:rPr>
              <a:t>real-world relevancy across the curriculum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—</a:t>
            </a:r>
            <a:r>
              <a:rPr lang="en-US" sz="2400" b="1" dirty="0">
                <a:solidFill>
                  <a:srgbClr val="F8DC37"/>
                </a:solidFill>
              </a:rPr>
              <a:t>provides real-time assessment </a:t>
            </a:r>
            <a:r>
              <a:rPr lang="en-US" sz="2400" b="1" dirty="0">
                <a:solidFill>
                  <a:schemeClr val="bg1"/>
                </a:solidFill>
              </a:rPr>
              <a:t>of engagement and learning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—</a:t>
            </a:r>
            <a:r>
              <a:rPr lang="en-US" sz="2400" b="1" dirty="0">
                <a:solidFill>
                  <a:srgbClr val="F8DC37"/>
                </a:solidFill>
              </a:rPr>
              <a:t>shifts learning ownership </a:t>
            </a:r>
            <a:r>
              <a:rPr lang="en-US" sz="2400" b="1" dirty="0">
                <a:solidFill>
                  <a:schemeClr val="bg1"/>
                </a:solidFill>
              </a:rPr>
              <a:t>from the teacher </a:t>
            </a:r>
            <a:r>
              <a:rPr lang="en-US" sz="2400" b="1" dirty="0">
                <a:solidFill>
                  <a:srgbClr val="F8DC37"/>
                </a:solidFill>
              </a:rPr>
              <a:t>to the student</a:t>
            </a:r>
          </a:p>
        </p:txBody>
      </p:sp>
    </p:spTree>
    <p:extLst>
      <p:ext uri="{BB962C8B-B14F-4D97-AF65-F5344CB8AC3E}">
        <p14:creationId xmlns:p14="http://schemas.microsoft.com/office/powerpoint/2010/main" val="276452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833522" y="1049668"/>
            <a:ext cx="85370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Product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—WORLD’S BEST LEARNING APP??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ED Tech = Joyous Personalized Learning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—utilizes cutting-edge technology to 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	—</a:t>
            </a:r>
            <a:r>
              <a:rPr lang="en-US" sz="2400" b="1" dirty="0">
                <a:solidFill>
                  <a:srgbClr val="F8DC37"/>
                </a:solidFill>
              </a:rPr>
              <a:t>target skills across the curriculum</a:t>
            </a:r>
          </a:p>
          <a:p>
            <a:pPr lvl="1"/>
            <a:r>
              <a:rPr lang="en-US" sz="2400" b="1" dirty="0">
                <a:solidFill>
                  <a:srgbClr val="F8DC37"/>
                </a:solidFill>
              </a:rPr>
              <a:t> </a:t>
            </a:r>
          </a:p>
          <a:p>
            <a:pPr lvl="1"/>
            <a:r>
              <a:rPr lang="en-US" sz="2400" b="1" dirty="0">
                <a:solidFill>
                  <a:srgbClr val="F8DC37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—through</a:t>
            </a:r>
            <a:r>
              <a:rPr lang="en-US" sz="2400" b="1" dirty="0">
                <a:solidFill>
                  <a:srgbClr val="F8DC37"/>
                </a:solidFill>
              </a:rPr>
              <a:t> real-world relevance </a:t>
            </a:r>
            <a:r>
              <a:rPr lang="en-US" sz="2400" b="1" dirty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rgbClr val="F8DC37"/>
                </a:solidFill>
              </a:rPr>
              <a:t>personal interest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3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788918" y="1060819"/>
            <a:ext cx="85370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alpha val="47000"/>
                  </a:schemeClr>
                </a:solidFill>
              </a:rPr>
              <a:t>Product 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What is it?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—Open-source </a:t>
            </a:r>
            <a:r>
              <a:rPr lang="en-US" sz="2400" b="1" dirty="0">
                <a:solidFill>
                  <a:srgbClr val="F8DC37"/>
                </a:solidFill>
              </a:rPr>
              <a:t>interactive mapping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—Students can travel across town or around the world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—</a:t>
            </a:r>
            <a:r>
              <a:rPr lang="en-US" sz="2400" b="1" i="1" dirty="0">
                <a:solidFill>
                  <a:srgbClr val="F8DC37"/>
                </a:solidFill>
              </a:rPr>
              <a:t>A field trip every day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792080" y="1060819"/>
            <a:ext cx="9002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alpha val="48000"/>
                  </a:schemeClr>
                </a:solidFill>
              </a:rPr>
              <a:t>Product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What is it?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—Targets </a:t>
            </a:r>
            <a:r>
              <a:rPr lang="en-US" sz="2400" b="1" dirty="0">
                <a:solidFill>
                  <a:srgbClr val="F8DC37"/>
                </a:solidFill>
              </a:rPr>
              <a:t>any subject </a:t>
            </a:r>
            <a:r>
              <a:rPr lang="en-US" sz="2400" b="1" dirty="0">
                <a:solidFill>
                  <a:schemeClr val="bg1"/>
                </a:solidFill>
              </a:rPr>
              <a:t>using the </a:t>
            </a:r>
            <a:r>
              <a:rPr lang="en-US" sz="2400" b="1" dirty="0">
                <a:solidFill>
                  <a:srgbClr val="F8DC37"/>
                </a:solidFill>
              </a:rPr>
              <a:t>real-world as the classroom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—</a:t>
            </a:r>
            <a:r>
              <a:rPr lang="en-US" sz="2400" b="1" dirty="0">
                <a:solidFill>
                  <a:srgbClr val="F8DC37"/>
                </a:solidFill>
              </a:rPr>
              <a:t>Uses GIS, but not about GIS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—</a:t>
            </a:r>
            <a:r>
              <a:rPr lang="en-US" sz="2400" b="1" dirty="0">
                <a:solidFill>
                  <a:srgbClr val="F8DC37"/>
                </a:solidFill>
              </a:rPr>
              <a:t>Designed for schools </a:t>
            </a:r>
            <a:r>
              <a:rPr lang="en-US" sz="2400" b="1" dirty="0">
                <a:solidFill>
                  <a:schemeClr val="bg1"/>
                </a:solidFill>
              </a:rPr>
              <a:t>v Google Maps, Apple, </a:t>
            </a:r>
            <a:r>
              <a:rPr lang="en-US" sz="2400" b="1" dirty="0" err="1">
                <a:solidFill>
                  <a:schemeClr val="bg1"/>
                </a:solidFill>
              </a:rPr>
              <a:t>Esri</a:t>
            </a:r>
            <a:r>
              <a:rPr lang="en-US" sz="2400" b="1" dirty="0">
                <a:solidFill>
                  <a:schemeClr val="bg1"/>
                </a:solidFill>
              </a:rPr>
              <a:t>…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5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870137" y="1060819"/>
            <a:ext cx="9002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alpha val="46000"/>
                  </a:schemeClr>
                </a:solidFill>
              </a:rPr>
              <a:t>Product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What is it?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Key Innovations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—</a:t>
            </a:r>
            <a:r>
              <a:rPr lang="en-US" sz="2400" b="1" dirty="0">
                <a:solidFill>
                  <a:srgbClr val="F8DC37"/>
                </a:solidFill>
              </a:rPr>
              <a:t>Automated lesson builder </a:t>
            </a:r>
            <a:r>
              <a:rPr lang="en-US" sz="2400" b="1" dirty="0">
                <a:solidFill>
                  <a:schemeClr val="bg1"/>
                </a:solidFill>
              </a:rPr>
              <a:t>matches a student’s interests 	with subject &amp; proficiency requirements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—</a:t>
            </a:r>
            <a:r>
              <a:rPr lang="en-US" sz="2400" b="1" dirty="0">
                <a:solidFill>
                  <a:srgbClr val="F8DC37"/>
                </a:solidFill>
              </a:rPr>
              <a:t>Real-time assessment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—Engagement (# of clicks)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		—Proficiency (what is learned)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—Identify student learning styles (text, visual…)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7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788918" y="-21891"/>
            <a:ext cx="9002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alpha val="46000"/>
                  </a:schemeClr>
                </a:solidFill>
              </a:rPr>
              <a:t>Product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V Google Maps (not relevant to k-12 classrooms—WE TRIED)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0F647-662E-0048-BFDE-69BEA873C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90" y="1060314"/>
            <a:ext cx="10548610" cy="56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8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7025D-23B4-5D49-9ED1-44EFEFC29215}"/>
              </a:ext>
            </a:extLst>
          </p:cNvPr>
          <p:cNvSpPr txBox="1"/>
          <p:nvPr/>
        </p:nvSpPr>
        <p:spPr>
          <a:xfrm>
            <a:off x="5125221" y="4507832"/>
            <a:ext cx="19415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Investor Review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Last Updated 12.20.21</a:t>
            </a:r>
          </a:p>
          <a:p>
            <a:pPr algn="ct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0737674-FB0E-5744-9881-CCA6BF6F3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9" y="-49956"/>
            <a:ext cx="12283087" cy="690795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7D825-BF11-F84D-B4A2-6772D828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9" y="142330"/>
            <a:ext cx="1301459" cy="1301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BA710-7FC7-BF4E-90D6-D3C839B03C1B}"/>
              </a:ext>
            </a:extLst>
          </p:cNvPr>
          <p:cNvSpPr txBox="1"/>
          <p:nvPr/>
        </p:nvSpPr>
        <p:spPr>
          <a:xfrm>
            <a:off x="1870137" y="1060819"/>
            <a:ext cx="9002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>
                    <a:alpha val="46000"/>
                  </a:schemeClr>
                </a:solidFill>
              </a:rPr>
              <a:t>Product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Classroom Realities—</a:t>
            </a:r>
            <a:r>
              <a:rPr lang="en-US" sz="2400" b="1" dirty="0">
                <a:solidFill>
                  <a:srgbClr val="F8DC37"/>
                </a:solidFill>
              </a:rPr>
              <a:t>teachers have NO TIME TO INNOVATE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—Web-based—zero prep or IT assistance needed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—Joyful = learning professional, not disciplinarian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—Metrics lead to mandatory use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8DC37"/>
                </a:solidFill>
              </a:rPr>
              <a:t>Teacher moves from daycare specialist to Learning Professional</a:t>
            </a:r>
          </a:p>
          <a:p>
            <a:endParaRPr lang="en-US" sz="2400" b="1" dirty="0">
              <a:solidFill>
                <a:srgbClr val="F8DC37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7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672</Words>
  <Application>Microsoft Macintosh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Schaefer</cp:lastModifiedBy>
  <cp:revision>44</cp:revision>
  <dcterms:created xsi:type="dcterms:W3CDTF">2021-12-19T15:23:55Z</dcterms:created>
  <dcterms:modified xsi:type="dcterms:W3CDTF">2022-01-14T16:58:21Z</dcterms:modified>
</cp:coreProperties>
</file>